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atamaran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7E3D11-7021-4CE3-8965-E04C28D19927}">
  <a:tblStyle styleId="{B07E3D11-7021-4CE3-8965-E04C28D1992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tamaran-bold.fntdata"/><Relationship Id="rId21" Type="http://schemas.openxmlformats.org/officeDocument/2006/relationships/font" Target="fonts/Catamaran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73a30795e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73a30795e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3a3079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73a307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9638e6ea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9638e6ea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9638e6ea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9638e6ea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3a3079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73a3079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73a30795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73a30795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af693cb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af693cb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73a30795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73a30795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af693cb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af693cb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73a3079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73a3079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73a30795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73a30795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irectives.doe.gov/directives-documents/400-series/0420.1-BOrder-C-chg3-ltdchg/@@images/file" TargetMode="External"/><Relationship Id="rId4" Type="http://schemas.openxmlformats.org/officeDocument/2006/relationships/hyperlink" Target="https://www-pub.iaea.org/mtcd/publications/pdf/pub1254_web.pdf" TargetMode="External"/><Relationship Id="rId5" Type="http://schemas.openxmlformats.org/officeDocument/2006/relationships/hyperlink" Target="https://inis.iaea.org/collection/NCLCollectionStore/_Public/34/022/34022216.pdf" TargetMode="External"/><Relationship Id="rId6" Type="http://schemas.openxmlformats.org/officeDocument/2006/relationships/hyperlink" Target="https://www.standards.doe.gov/standards-documents/1100/1189-astd-2016/@@images/file" TargetMode="External"/><Relationship Id="rId7" Type="http://schemas.openxmlformats.org/officeDocument/2006/relationships/hyperlink" Target="https://webstore.ansi.org/preview-pages/RIA/preview_ANSI+RIA+R15-06-2012.pdf" TargetMode="External"/><Relationship Id="rId8" Type="http://schemas.openxmlformats.org/officeDocument/2006/relationships/hyperlink" Target="https://cdn.standards.iteh.ai/samples/36578/348a837664f444bc83e2902c7a5acf4c/ISO-9409-1-2004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spreadsheets/d/1n6bPuD8_kZOEpCN_uMg4ljr7ETDbH8Js-aryVri61Nk/edit?gid=0#gid=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n6bPuD8_kZOEpCN_uMg4ljr7ETDbH8Js-aryVri61Nk/edit?gid=0#gid=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10/02/2024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Codes and Standards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1275" y="1109375"/>
            <a:ext cx="8690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Hanford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DOE Nuclear Facility 420.1C Chg 3 - Link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Here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Storage of Radioactive Waste - International Atomic Energy Agency - Link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Here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IAEA Tank Farm Technical Safety Requirements - Link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Here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DOE Integration of Safety in the Design Process - Link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Here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Arm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Industrial Robots and Robot Systems - Link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Here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Manipulating Industrial Robots - Link </a:t>
            </a:r>
            <a:r>
              <a:rPr lang="en" sz="1800" u="sng">
                <a:solidFill>
                  <a:schemeClr val="hlink"/>
                </a:solidFill>
                <a:hlinkClick r:id="rId8"/>
              </a:rPr>
              <a:t>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 Dimensions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25" y="827988"/>
            <a:ext cx="4213774" cy="39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25" y="743217"/>
            <a:ext cx="4267201" cy="41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2247993" y="4154850"/>
            <a:ext cx="156600" cy="139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2436775" y="3870600"/>
            <a:ext cx="17754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rgbClr val="D9D9D9"/>
                </a:highlight>
              </a:rPr>
              <a:t>Arm base here</a:t>
            </a:r>
            <a:endParaRPr sz="1800">
              <a:solidFill>
                <a:srgbClr val="FF0000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 Dimensions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00" y="914400"/>
            <a:ext cx="2724572" cy="1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00" y="2953925"/>
            <a:ext cx="2724575" cy="20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925" y="1708050"/>
            <a:ext cx="3939124" cy="23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Static Analysis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b="32691" l="0" r="0" t="0"/>
          <a:stretch/>
        </p:blipFill>
        <p:spPr>
          <a:xfrm>
            <a:off x="120525" y="965525"/>
            <a:ext cx="4881376" cy="34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67557"/>
          <a:stretch/>
        </p:blipFill>
        <p:spPr>
          <a:xfrm>
            <a:off x="3693250" y="965525"/>
            <a:ext cx="5267051" cy="181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73725" y="1126575"/>
            <a:ext cx="46167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Scheduled team meetings for the next 3 weeks before DR2 is due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Scheduled meeting with David for the week after Fall Break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Reschedule customer needs meeting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Complete all DR2 requirements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Begin concept generation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925" y="942437"/>
            <a:ext cx="4168025" cy="375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7950" y="1177200"/>
            <a:ext cx="76881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To design and prototype a semi-autonomous robotic arm that is attached to the Boston Dynamics Spot quadruped robot that can cover a 3 foot radius area.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-cover surface area of x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-semi-autonomous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-6 DoF movement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-can handle a weight of XX at the end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3450" y="1175175"/>
            <a:ext cx="84558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Revised and turned in DR1 revision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Continued kinematic and static analysis and research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Began brainstorming railing system design and layout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cancelled for customer needs due to South Carolina hurricane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Assigned Morgan Gullo as Project Manager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Kinematic Analysis - Dalton Boeckmann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20192" l="22246" r="41988" t="32803"/>
          <a:stretch/>
        </p:blipFill>
        <p:spPr>
          <a:xfrm>
            <a:off x="4354293" y="1015762"/>
            <a:ext cx="4392981" cy="36072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0" y="978700"/>
            <a:ext cx="1642825" cy="164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" name="Google Shape;81;p16"/>
          <p:cNvGraphicFramePr/>
          <p:nvPr/>
        </p:nvGraphicFramePr>
        <p:xfrm>
          <a:off x="1812750" y="942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{B07E3D11-7021-4CE3-8965-E04C28D19927}</a:tableStyleId>
              </a:tblPr>
              <a:tblGrid>
                <a:gridCol w="687425"/>
                <a:gridCol w="687425"/>
                <a:gridCol w="687425"/>
              </a:tblGrid>
              <a:tr h="1721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 Male (21 years old) cm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8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Bone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Left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Right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Humerus</a:t>
                      </a:r>
                      <a:endParaRPr sz="110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33.00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33.00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Ulna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Radius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25.00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25.00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Femur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47.00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Tibia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Fibula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" name="Google Shape;82;p16"/>
          <p:cNvGraphicFramePr/>
          <p:nvPr/>
        </p:nvGraphicFramePr>
        <p:xfrm>
          <a:off x="126375" y="274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{B07E3D11-7021-4CE3-8965-E04C28D19927}</a:tableStyleId>
              </a:tblPr>
              <a:tblGrid>
                <a:gridCol w="731525"/>
                <a:gridCol w="892475"/>
                <a:gridCol w="731525"/>
                <a:gridCol w="731525"/>
                <a:gridCol w="731525"/>
              </a:tblGrid>
              <a:tr h="1915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Denavit Hartenberg </a:t>
                      </a: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Parameters</a:t>
                      </a: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Table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  <a:tc hMerge="1"/>
              </a:tr>
              <a:tr h="239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Joint (N)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α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64.20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Kinematic Analysis - Dalton Boeckmann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7325" y="986150"/>
            <a:ext cx="53949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Kinematics for a 6 DoF Draft Robot 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Joint Angles of Rotation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End Effector Position relative to Base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Denavit Hartenberg Convention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-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Rules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Parameters (</a:t>
            </a: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Θ,α,d,a)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Transformative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 for Each Joint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Homogeneous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it can tell us about end effector Position and Rotation ? 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Forward Kinematics Ideal for End effector </a:t>
            </a: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and</a:t>
            </a: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Control?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https://lh7-rt.googleusercontent.com/docsz/AD_4nXeAJmjO4sV_sBsCgKGeAtgSxajKVM4Wpj39i-4GemzSslyFO7iasxpNNTu0eLaaq1Nsg61gx2-RBLoX-yL2nljdR5Ip7qSKvOksdg5nrA_6FD64dMSsl8lDIVRqCJP2_tTrc84wwS4x7sJvYES-3e8RVsFq?key=-TsY4ChCsAhIiwzz342Saw" id="90" name="Google Shape;90;p17"/>
          <p:cNvPicPr preferRelativeResize="0"/>
          <p:nvPr/>
        </p:nvPicPr>
        <p:blipFill rotWithShape="1">
          <a:blip r:embed="rId3">
            <a:alphaModFix/>
          </a:blip>
          <a:srcRect b="48818" l="55082" r="22447" t="40654"/>
          <a:stretch/>
        </p:blipFill>
        <p:spPr>
          <a:xfrm>
            <a:off x="5472225" y="986150"/>
            <a:ext cx="35528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docsz/AD_4nXeAJmjO4sV_sBsCgKGeAtgSxajKVM4Wpj39i-4GemzSslyFO7iasxpNNTu0eLaaq1Nsg61gx2-RBLoX-yL2nljdR5Ip7qSKvOksdg5nrA_6FD64dMSsl8lDIVRqCJP2_tTrc84wwS4x7sJvYES-3e8RVsFq?key=-TsY4ChCsAhIiwzz342Saw" id="91" name="Google Shape;91;p17"/>
          <p:cNvPicPr preferRelativeResize="0"/>
          <p:nvPr/>
        </p:nvPicPr>
        <p:blipFill rotWithShape="1">
          <a:blip r:embed="rId3">
            <a:alphaModFix/>
          </a:blip>
          <a:srcRect b="22616" l="57414" r="24863" t="66567"/>
          <a:stretch/>
        </p:blipFill>
        <p:spPr>
          <a:xfrm>
            <a:off x="5426625" y="2024375"/>
            <a:ext cx="367370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106" y="3326425"/>
            <a:ext cx="2560494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0" y="4527325"/>
            <a:ext cx="9144000" cy="2097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https://docs.google.com/spreadsheets/d/1n6bPuD8_kZOEpCN_uMg4ljr7ETDbH8Js-aryVri61Nk/edit?gid=0#gid=0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Kinematic Analysis - Dalton Boeckmann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06325" y="1153400"/>
            <a:ext cx="89046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Working on a Inverse Kinematic Analysis, to verify results, as well as better for control system in the </a:t>
            </a: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 </a:t>
            </a: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Kinematics for a 6 DoF Draft Robot 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Effector Position relative to Base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Joint Angle and Angular Velocity 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0" y="4527325"/>
            <a:ext cx="9144000" cy="2097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https://docs.google.com/spreadsheets/d/1n6bPuD8_kZOEpCN_uMg4ljr7ETDbH8Js-aryVri61Nk/edit?gid=0#gid=0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Railing System Research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53700" y="1136500"/>
            <a:ext cx="31362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Railing System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Using the Flamethrower layout as a reference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T-slot Aluminum Extrusion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T-nuts to secure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 concept </a:t>
            </a:r>
            <a:r>
              <a:rPr lang="en" sz="1800">
                <a:solidFill>
                  <a:schemeClr val="dk2"/>
                </a:solidFill>
              </a:rPr>
              <a:t>generation</a:t>
            </a:r>
            <a:r>
              <a:rPr lang="en" sz="1800">
                <a:solidFill>
                  <a:schemeClr val="dk2"/>
                </a:solidFill>
              </a:rPr>
              <a:t> to begin choosing the best railing system design and layout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350" y="914400"/>
            <a:ext cx="1474506" cy="17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9632" l="22827" r="0" t="38273"/>
          <a:stretch/>
        </p:blipFill>
        <p:spPr>
          <a:xfrm>
            <a:off x="3741600" y="956875"/>
            <a:ext cx="3787523" cy="192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823" y="2571755"/>
            <a:ext cx="1474499" cy="10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1949" l="13536" r="10028" t="2503"/>
          <a:stretch/>
        </p:blipFill>
        <p:spPr>
          <a:xfrm>
            <a:off x="3260638" y="2972262"/>
            <a:ext cx="2157338" cy="203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7">
            <a:alphaModFix/>
          </a:blip>
          <a:srcRect b="35022" l="0" r="0" t="0"/>
          <a:stretch/>
        </p:blipFill>
        <p:spPr>
          <a:xfrm>
            <a:off x="5554074" y="3179025"/>
            <a:ext cx="2369608" cy="17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HOQ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25" y="974350"/>
            <a:ext cx="3933092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 Questions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52975" y="1176625"/>
            <a:ext cx="8345700" cy="3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challenges or problems do you face in your current process for cleaning the wall of the tanks that you think a quadruped robotic arm could help solve?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features or functionalities would you consider essential for a quadruped robot arm in your operations?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Given that the robot will need to operate in plutonium tanks and apply force to a wall, what particular environmental challenges or constraints (e.g., radiation, space limitations, surface conditions) should we consider in its design?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specific motions would you expect the robot /robotic arm to handle on a regular basis? (Movement, force)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are your priorities in terms of performance (e.g., speed, precision, durability)?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would success look like for you in terms of this robot’s arm capabilities? ( What we need first)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problems is LANL/DOE currently facing that you think a robotic arm could help solve?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What kind of movements would you want to see out of an arm?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How articulate would the motion have to be?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